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5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82" r:id="rId18"/>
    <p:sldId id="307" r:id="rId19"/>
    <p:sldId id="277" r:id="rId20"/>
    <p:sldId id="278" r:id="rId21"/>
    <p:sldId id="279" r:id="rId22"/>
    <p:sldId id="309" r:id="rId23"/>
    <p:sldId id="280" r:id="rId24"/>
    <p:sldId id="283" r:id="rId25"/>
    <p:sldId id="284" r:id="rId26"/>
    <p:sldId id="285" r:id="rId27"/>
    <p:sldId id="286" r:id="rId28"/>
    <p:sldId id="291" r:id="rId29"/>
    <p:sldId id="296" r:id="rId30"/>
    <p:sldId id="311" r:id="rId31"/>
    <p:sldId id="310" r:id="rId32"/>
    <p:sldId id="299" r:id="rId33"/>
    <p:sldId id="298" r:id="rId34"/>
    <p:sldId id="306" r:id="rId35"/>
    <p:sldId id="300" r:id="rId36"/>
    <p:sldId id="301" r:id="rId37"/>
    <p:sldId id="304" r:id="rId38"/>
    <p:sldId id="302" r:id="rId39"/>
    <p:sldId id="303" r:id="rId40"/>
    <p:sldId id="30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407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68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B247-AC69-4D85-AA58-1E025D011C77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B086B-5996-4665-9251-155C7DC37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086B-5996-4665-9251-155C7DC37D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6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086B-5996-4665-9251-155C7DC37D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9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086B-5996-4665-9251-155C7DC37D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______Microsoft_PowerPoint1.sld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40960" cy="172819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990033"/>
                </a:solidFill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эрудиции». </a:t>
            </a:r>
            <a:br>
              <a:rPr lang="ru-RU" sz="2400" b="1" i="1" dirty="0" smtClean="0">
                <a:solidFill>
                  <a:srgbClr val="990033"/>
                </a:solidFill>
              </a:rPr>
            </a:br>
            <a:r>
              <a:rPr lang="ru-RU" sz="2400" b="1" i="1" dirty="0" smtClean="0">
                <a:solidFill>
                  <a:srgbClr val="990033"/>
                </a:solidFill>
              </a:rPr>
              <a:t>В.А.Сухомлинский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496944" cy="17281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Системно - </a:t>
            </a:r>
            <a:r>
              <a:rPr lang="ru-RU" sz="3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деятельностный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подход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методологическая основа концепции государственного стандарта общего образования второго поколения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87" y="0"/>
            <a:ext cx="2000199" cy="64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kirovnet.ru/files/img/news/9621/16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3010954" cy="1944216"/>
          </a:xfrm>
          <a:prstGeom prst="rect">
            <a:avLst/>
          </a:prstGeom>
          <a:noFill/>
        </p:spPr>
      </p:pic>
      <p:pic>
        <p:nvPicPr>
          <p:cNvPr id="1030" name="Picture 6" descr="http://franuk.com/images/stories/news/2011/02/ekz29050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688299" cy="2016224"/>
          </a:xfrm>
          <a:prstGeom prst="rect">
            <a:avLst/>
          </a:prstGeom>
          <a:noFill/>
        </p:spPr>
      </p:pic>
      <p:pic>
        <p:nvPicPr>
          <p:cNvPr id="1032" name="Picture 8" descr="http://900igr.net/datai/pedagogika/SHkolnye-pravila/0010-031-Kak-ja-otvechaju-na-uro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884" y="4221088"/>
            <a:ext cx="2016224" cy="21170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>Высказывания философов, учёных </a:t>
            </a:r>
            <a:r>
              <a:rPr lang="ru-RU" sz="4800" dirty="0" smtClean="0">
                <a:solidFill>
                  <a:srgbClr val="990033"/>
                </a:solidFill>
              </a:rPr>
              <a:t/>
            </a:r>
            <a:br>
              <a:rPr lang="ru-RU" sz="4800" dirty="0" smtClean="0">
                <a:solidFill>
                  <a:srgbClr val="990033"/>
                </a:solidFill>
              </a:rPr>
            </a:br>
            <a:endParaRPr lang="ru-RU" sz="4800" dirty="0">
              <a:solidFill>
                <a:srgbClr val="990033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527753"/>
            <a:ext cx="871296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Человек может допустить ошибку. Признание её облагораживает его, но дважды облагораживает, если человек исправит ошибку.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А.Навои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2.  Единственная настоящая ошибка – не исправлять своих прошлых   ошибок.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Конфуций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3. Совершить ошибку и осознать её – в этом заключается мудрость. Осознать ошибку и не скрыть её – это и есть честность.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Цзи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Юнь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4.Умение мужественно преодолевать самого себя – вот что всегда является одним из величайших достижений, которыми может гордиться человек.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П.Бомарше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5. Зеркало отражает верно; оно не ошибается, ибо не думает. Думать – почти всегда значит ошибаться.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Пауло Коэльо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Притча, пословица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Человек может стать умным тремя путями: путём подражания,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путём опыта,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путём размышления. 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Китайская пословица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451" y="148536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Человек может стать умным тремя путями: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путём подражания – это самый лёгкий путь,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путём опыта – это самый трудный путь,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и путём размышления – это самый благородный путь. 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</a:rPr>
              <a:t>Китайская пословица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</a:rPr>
              <a:t/>
            </a:r>
            <a:br>
              <a:rPr lang="ru-RU" sz="3600" b="1" dirty="0" smtClean="0">
                <a:solidFill>
                  <a:srgbClr val="990033"/>
                </a:solidFill>
              </a:rPr>
            </a:br>
            <a:r>
              <a:rPr lang="ru-RU" sz="3600" b="1" dirty="0" smtClean="0">
                <a:solidFill>
                  <a:srgbClr val="990033"/>
                </a:solidFill>
              </a:rPr>
              <a:t>Приём «Перепутанные логические цепочки»</a:t>
            </a:r>
            <a:r>
              <a:rPr lang="ru-RU" sz="3600" dirty="0" smtClean="0">
                <a:solidFill>
                  <a:srgbClr val="990033"/>
                </a:solidFill>
              </a:rPr>
              <a:t/>
            </a:r>
            <a:br>
              <a:rPr lang="ru-RU" sz="3600" dirty="0" smtClean="0">
                <a:solidFill>
                  <a:srgbClr val="990033"/>
                </a:solidFill>
              </a:rPr>
            </a:br>
            <a:endParaRPr lang="ru-RU" sz="3600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4070"/>
                </a:solidFill>
              </a:rPr>
              <a:t>«начинается» «С» «успех!» « удачи» « малой» </a:t>
            </a:r>
            <a:r>
              <a:rPr lang="ru-RU" sz="3600" i="1" dirty="0" smtClean="0">
                <a:solidFill>
                  <a:srgbClr val="004070"/>
                </a:solidFill>
              </a:rPr>
              <a:t/>
            </a:r>
            <a:br>
              <a:rPr lang="ru-RU" sz="3600" i="1" dirty="0" smtClean="0">
                <a:solidFill>
                  <a:srgbClr val="004070"/>
                </a:solidFill>
              </a:rPr>
            </a:br>
            <a:endParaRPr lang="ru-RU" sz="3600" i="1" dirty="0">
              <a:solidFill>
                <a:srgbClr val="00407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4070"/>
                </a:solidFill>
              </a:rPr>
              <a:t>«С малой удачи начинается успех!»</a:t>
            </a:r>
            <a:endParaRPr lang="ru-RU" sz="3600" i="1" dirty="0">
              <a:solidFill>
                <a:srgbClr val="0040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2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4070"/>
                </a:solidFill>
              </a:rPr>
              <a:t>- Я вам желаю, чтобы вам сегодня сопутствовала удача, которая поможет нашему уроку быть успешным!</a:t>
            </a:r>
            <a:endParaRPr lang="ru-RU" sz="2400" i="1" dirty="0">
              <a:solidFill>
                <a:srgbClr val="00407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170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4070"/>
                </a:solidFill>
              </a:rPr>
              <a:t>- Как вы понимаете эти слова?</a:t>
            </a:r>
            <a:endParaRPr lang="ru-RU" sz="3600" i="1" dirty="0">
              <a:solidFill>
                <a:srgbClr val="004070"/>
              </a:solidFill>
            </a:endParaRPr>
          </a:p>
        </p:txBody>
      </p:sp>
      <p:pic>
        <p:nvPicPr>
          <p:cNvPr id="31746" name="Picture 2" descr="http://jointhejoy.ru/sites/default/files/imagecache/post_image/%D0%BA%D0%B0%D1%80%D1%82%D0%B8%D0%BD%D0%BA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708920"/>
            <a:ext cx="1296144" cy="13118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/>
            </a:r>
            <a:br>
              <a:rPr lang="ru-RU" b="1" dirty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/>
            </a:r>
            <a:br>
              <a:rPr lang="ru-RU" b="1" dirty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Приём «Удивляй!»</a:t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sz="2700" b="1" dirty="0" smtClean="0">
                <a:solidFill>
                  <a:srgbClr val="990033"/>
                </a:solidFill>
              </a:rPr>
              <a:t>(сообщение интересных фактов по теме урока или грамматическом явлении, прочтение лингвистической сказки)</a:t>
            </a:r>
            <a:br>
              <a:rPr lang="ru-RU" sz="2700" b="1" dirty="0" smtClean="0">
                <a:solidFill>
                  <a:srgbClr val="990033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Задание: определите, о какой части речи говорится в эпиграфе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Я в языке одни предметы называю, </a:t>
            </a:r>
            <a:b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Запомните, друзья, - вот главный мой секрет:</a:t>
            </a:r>
            <a:b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Когда процесс и признак я обозначаю,</a:t>
            </a:r>
            <a:b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То их всегда вам представляю как предмет. </a:t>
            </a:r>
            <a:b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П. Чесноков</a:t>
            </a:r>
            <a:endParaRPr lang="ru-RU" sz="27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 </a:t>
            </a:r>
            <a:r>
              <a:rPr lang="ru-RU" b="1" dirty="0" smtClean="0">
                <a:solidFill>
                  <a:srgbClr val="990033"/>
                </a:solidFill>
              </a:rPr>
              <a:t>Нестандартный вход в урок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566955"/>
            <a:ext cx="84969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Учитель начинает урок с противоречивого факта, который трудно объяснить на основе имеющихся знаний.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407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536" y="2367173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Интеллектуальная разминка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Всегда нужен настрой на определенный вид деятельности.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Разминку можно проводить по-разному: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 Что лишнее?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 Обобщить – приставка,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корень, суффикс, окончание – что это?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 Какое слово скрывается</a:t>
            </a:r>
            <a:r>
              <a:rPr lang="ru-RU" sz="2000" dirty="0" smtClean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акоф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енит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- фонетика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   Распредели слова на группы и так далее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Таблички с понятиями и терминами вывешиваются на доске и задаются вопросы.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848872" cy="724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</a:rPr>
              <a:t/>
            </a:r>
            <a:br>
              <a:rPr lang="ru-RU" sz="4000" b="1" dirty="0" smtClean="0">
                <a:solidFill>
                  <a:srgbClr val="990033"/>
                </a:solidFill>
              </a:rPr>
            </a:br>
            <a:r>
              <a:rPr lang="ru-RU" sz="4000" b="1" u="sng" dirty="0" smtClean="0">
                <a:solidFill>
                  <a:srgbClr val="990033"/>
                </a:solidFill>
              </a:rPr>
              <a:t>2. Этап актуализации и пробного учебного действия (5-8 мин)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868398"/>
            <a:ext cx="871296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этого необходимо, чтобы учащиеся: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воспроизвели знания, умения и навыки, достаточные для построения нового способа действий;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активизировали соответствующие мыслительные операции и познавательные процессы;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актуализировали норму пробного учебного действия («надо» - «хочу» - «могу»);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попытались самостоятельно выполнить индивидуальное задание на применение нового знания, запланированного для закрепления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данном уроке;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  <a:ea typeface="Times New Roman" pitchFamily="18" charset="0"/>
              <a:cs typeface="Bookman Old Style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  <a:ea typeface="Times New Roman" pitchFamily="18" charset="0"/>
                <a:cs typeface="Bookman Old Style" pitchFamily="18" charset="0"/>
              </a:rPr>
              <a:t>- зафиксировали возникшее затруднение в выполнении пробного действия.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ru-RU" sz="2400" b="1" dirty="0" smtClean="0">
                <a:solidFill>
                  <a:srgbClr val="00407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400" i="1" dirty="0" smtClean="0">
                <a:solidFill>
                  <a:srgbClr val="00407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повторение изученного материала и выявление затруднений в индивидуальной деятельности каждого учащегося. </a:t>
            </a:r>
            <a:endParaRPr lang="ru-RU" sz="2400" i="1" dirty="0" smtClean="0">
              <a:solidFill>
                <a:srgbClr val="004070"/>
              </a:solidFill>
              <a:latin typeface="+mj-lt"/>
              <a:ea typeface="Times New Roman" pitchFamily="18" charset="0"/>
            </a:endParaRPr>
          </a:p>
        </p:txBody>
      </p:sp>
      <p:pic>
        <p:nvPicPr>
          <p:cNvPr id="36867" name="Picture 3" descr="http://stat17.privet.ru/lr/09124c232a92fa136472642ee7004c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04665"/>
            <a:ext cx="1024686" cy="138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http://internika.org/sites/default/files/users/user6390/school02-08_0.gif?1285683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Пример слепого кластера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2699792" y="1916832"/>
            <a:ext cx="720080" cy="36004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1556792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ФОНЕТИКА</a:t>
            </a:r>
          </a:p>
          <a:p>
            <a:pPr algn="ctr"/>
            <a:r>
              <a:rPr lang="ru-RU" sz="2400" b="1" dirty="0" smtClean="0"/>
              <a:t>(                )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2420888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ГЛАСНЫЕ</a:t>
            </a:r>
          </a:p>
          <a:p>
            <a:pPr algn="ctr"/>
            <a:r>
              <a:rPr lang="ru-RU" sz="2800" b="1" dirty="0" smtClean="0"/>
              <a:t>(6)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2420888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23" name="Овал 22"/>
          <p:cNvSpPr/>
          <p:nvPr/>
        </p:nvSpPr>
        <p:spPr>
          <a:xfrm>
            <a:off x="395536" y="3933056"/>
            <a:ext cx="122413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24" name="Овал 23"/>
          <p:cNvSpPr/>
          <p:nvPr/>
        </p:nvSpPr>
        <p:spPr>
          <a:xfrm>
            <a:off x="2267744" y="3861048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25" name="Овал 24"/>
          <p:cNvSpPr/>
          <p:nvPr/>
        </p:nvSpPr>
        <p:spPr>
          <a:xfrm>
            <a:off x="4572000" y="2780928"/>
            <a:ext cx="12241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5148064" y="3789040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6444208" y="4293096"/>
            <a:ext cx="122413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28" name="Овал 27"/>
          <p:cNvSpPr/>
          <p:nvPr/>
        </p:nvSpPr>
        <p:spPr>
          <a:xfrm>
            <a:off x="7812360" y="3861048"/>
            <a:ext cx="133164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084168" y="1844824"/>
            <a:ext cx="86409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3" idx="0"/>
          </p:cNvCxnSpPr>
          <p:nvPr/>
        </p:nvCxnSpPr>
        <p:spPr>
          <a:xfrm flipH="1">
            <a:off x="1007604" y="3284984"/>
            <a:ext cx="5400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339752" y="3212976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7" idx="0"/>
          </p:cNvCxnSpPr>
          <p:nvPr/>
        </p:nvCxnSpPr>
        <p:spPr>
          <a:xfrm flipH="1">
            <a:off x="7056276" y="3212976"/>
            <a:ext cx="10801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724128" y="2708920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012160" y="3212976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8" idx="0"/>
          </p:cNvCxnSpPr>
          <p:nvPr/>
        </p:nvCxnSpPr>
        <p:spPr>
          <a:xfrm>
            <a:off x="7884368" y="3140968"/>
            <a:ext cx="5938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solidFill>
                  <a:srgbClr val="990033"/>
                </a:solidFill>
              </a:rPr>
              <a:t>Правописание корней</a:t>
            </a:r>
            <a:br>
              <a:rPr lang="ru-RU" b="1" u="sng" dirty="0" smtClean="0">
                <a:solidFill>
                  <a:srgbClr val="990033"/>
                </a:solidFill>
              </a:rPr>
            </a:br>
            <a:r>
              <a:rPr lang="ru-RU" b="1" u="sng" dirty="0" smtClean="0">
                <a:solidFill>
                  <a:srgbClr val="990033"/>
                </a:solidFill>
              </a:rPr>
              <a:t> «</a:t>
            </a:r>
            <a:r>
              <a:rPr lang="ru-RU" b="1" u="sng" dirty="0" err="1" smtClean="0">
                <a:solidFill>
                  <a:srgbClr val="990033"/>
                </a:solidFill>
              </a:rPr>
              <a:t>раст-ращ-рос</a:t>
            </a:r>
            <a:r>
              <a:rPr lang="ru-RU" b="1" u="sng" dirty="0" smtClean="0">
                <a:solidFill>
                  <a:srgbClr val="990033"/>
                </a:solidFill>
              </a:rPr>
              <a:t>» и «</a:t>
            </a:r>
            <a:r>
              <a:rPr lang="ru-RU" b="1" u="sng" dirty="0" err="1" smtClean="0">
                <a:solidFill>
                  <a:srgbClr val="990033"/>
                </a:solidFill>
              </a:rPr>
              <a:t>лаг-лож</a:t>
            </a:r>
            <a:r>
              <a:rPr lang="ru-RU" b="1" u="sng" dirty="0" smtClean="0">
                <a:solidFill>
                  <a:srgbClr val="990033"/>
                </a:solidFill>
              </a:rPr>
              <a:t>» </a:t>
            </a:r>
            <a:br>
              <a:rPr lang="ru-RU" b="1" u="sng" dirty="0" smtClean="0">
                <a:solidFill>
                  <a:srgbClr val="990033"/>
                </a:solidFill>
              </a:rPr>
            </a:br>
            <a:r>
              <a:rPr lang="ru-RU" b="1" dirty="0" smtClean="0"/>
              <a:t>                                       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1983323"/>
            <a:ext cx="856895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                                    ГЛАСНЫЕ В КОРНЕ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            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1) ударные                                    2) …………………..…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1)проверяемые      2)………………..……..     3) чередующиеся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ударением                                                                                                                                    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                                                   1) ……-……             2) Е - 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</a:endParaRP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                                 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</a:endParaRP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</a:rPr>
              <a:t>                                             1) ....... -……-……       2) …….- лож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</a:endParaRP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</a:rPr>
              <a:t>- Вставь пропущенные слова, корни, буквы.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</a:rPr>
              <a:t>Озвучь данную схему.</a:t>
            </a:r>
          </a:p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</a:rPr>
              <a:t>- Как ты думаешь, схема полная или неполная?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7425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</a:pPr>
            <a:r>
              <a:rPr lang="ru-RU" sz="2400" i="1" dirty="0" smtClean="0">
                <a:solidFill>
                  <a:srgbClr val="004070"/>
                </a:solidFill>
              </a:rPr>
              <a:t>– Подумай, что пропущено в данной схеме?</a:t>
            </a:r>
            <a:endParaRPr lang="ru-RU" sz="2400" i="1" dirty="0" smtClean="0">
              <a:solidFill>
                <a:srgbClr val="004070"/>
              </a:solidFill>
              <a:latin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27784" y="220486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220486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771800" y="2564904"/>
            <a:ext cx="28083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148064" y="278092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04248" y="27089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92080" y="321297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48264" y="3140968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139952" y="393305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52120" y="400506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H="1">
            <a:off x="5694209" y="5476533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990033"/>
                </a:solidFill>
              </a:rPr>
              <a:t>Прием «</a:t>
            </a:r>
            <a:r>
              <a:rPr lang="ru-RU" b="1" dirty="0" err="1">
                <a:solidFill>
                  <a:srgbClr val="990033"/>
                </a:solidFill>
              </a:rPr>
              <a:t>Сорбонки</a:t>
            </a:r>
            <a:r>
              <a:rPr lang="ru-RU" b="1" dirty="0">
                <a:solidFill>
                  <a:srgbClr val="990033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" b="9402"/>
          <a:stretch/>
        </p:blipFill>
        <p:spPr>
          <a:xfrm>
            <a:off x="1907703" y="1931979"/>
            <a:ext cx="5852507" cy="35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990033"/>
                </a:solidFill>
              </a:rPr>
              <a:t>Текст  с пропусками</a:t>
            </a:r>
            <a:r>
              <a:rPr lang="ru-RU" sz="5300" dirty="0" smtClean="0">
                <a:solidFill>
                  <a:srgbClr val="990033"/>
                </a:solidFill>
              </a:rPr>
              <a:t/>
            </a:r>
            <a:br>
              <a:rPr lang="ru-RU" sz="5300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503001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Заполните пропуски.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Различают три типа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речи:__________________________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 _________________________ рассказывается о каком-либо событии, последовательно перечисляются действия героев.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В________________________ изображается, рисуется какой-либо предмет (природа, люди, животные и т. д.).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 ______________________________ что-то доказывается, раскрывается причина и следствие какого-то явления, события. В  рассуждении  обычно  выдвигается  мысль,   которую  надо доказать —          _______________________.    Затем приводятся доказательства —___________________.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 конце рассуждения делается        _____________________.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666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Чтобы быть успешным необходимо: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www.angie.ru/wp-content/uploads/2010/11/1077.jpg"/>
          <p:cNvPicPr>
            <a:picLocks noChangeAspect="1" noChangeArrowheads="1"/>
          </p:cNvPicPr>
          <p:nvPr/>
        </p:nvPicPr>
        <p:blipFill>
          <a:blip r:embed="rId2" cstate="print"/>
          <a:srcRect l="13333" t="6792" r="21667"/>
          <a:stretch>
            <a:fillRect/>
          </a:stretch>
        </p:blipFill>
        <p:spPr bwMode="auto">
          <a:xfrm>
            <a:off x="2843808" y="1268760"/>
            <a:ext cx="3096344" cy="494116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508104" y="2564904"/>
            <a:ext cx="3635896" cy="2232248"/>
          </a:xfrm>
          <a:prstGeom prst="cloudCallout">
            <a:avLst>
              <a:gd name="adj1" fmla="val -47335"/>
              <a:gd name="adj2" fmla="val -455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самостоятельно планировать, анализировать, контролировать свою деятельность</a:t>
            </a:r>
          </a:p>
          <a:p>
            <a:pPr algn="ctr"/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323528" y="1124744"/>
            <a:ext cx="3096344" cy="1656184"/>
          </a:xfrm>
          <a:prstGeom prst="cloudCallout">
            <a:avLst>
              <a:gd name="adj1" fmla="val -49809"/>
              <a:gd name="adj2" fmla="val 422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иметь определённую сумму знаний, умений, навыков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0" y="4149080"/>
            <a:ext cx="3131840" cy="1872208"/>
          </a:xfrm>
          <a:prstGeom prst="cloudCallout">
            <a:avLst>
              <a:gd name="adj1" fmla="val -46894"/>
              <a:gd name="adj2" fmla="val -4742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самостоятельно ставить перед собой новые учебные задачи и решать их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>Решение лингвистической задачи</a:t>
            </a:r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579730"/>
            <a:ext cx="8496944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Вставьте, где это необходимо, пропущенные буквы. Выпишите их подряд.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Су…фикс, сл…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восочетание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соглас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ные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па…но, пр…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дложение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син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…аксис, глас…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ные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ол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цетворение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транс…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рипция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уд…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Какое слово лишнее?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очему?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(панно – не термин)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Подчеркните слова, которые будут нужны для повторения и изучение темы?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По выделенным словам расскажите, что вы знаете о «Фонетике».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Суффикс, словосочетание,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согласные,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панно, предложение, синтаксис,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гласные,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олицетворение,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транскрипция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ударение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51467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990033"/>
                </a:solidFill>
              </a:rPr>
              <a:t/>
            </a:r>
            <a:br>
              <a:rPr lang="ru-RU" sz="5400" b="1" dirty="0" smtClean="0">
                <a:solidFill>
                  <a:srgbClr val="990033"/>
                </a:solidFill>
              </a:rPr>
            </a:br>
            <a:r>
              <a:rPr lang="ru-RU" sz="5400" b="1" dirty="0" smtClean="0">
                <a:solidFill>
                  <a:srgbClr val="990033"/>
                </a:solidFill>
              </a:rPr>
              <a:t>Прием </a:t>
            </a:r>
            <a:r>
              <a:rPr lang="ru-RU" sz="5400" b="1" dirty="0" err="1" smtClean="0">
                <a:solidFill>
                  <a:srgbClr val="990033"/>
                </a:solidFill>
              </a:rPr>
              <a:t>Инсерт</a:t>
            </a:r>
            <a:r>
              <a:rPr lang="ru-RU" sz="5400" b="1" dirty="0" smtClean="0">
                <a:solidFill>
                  <a:srgbClr val="990033"/>
                </a:solidFill>
              </a:rPr>
              <a:t> </a:t>
            </a:r>
            <a:endParaRPr lang="ru-RU" sz="5400" b="1" dirty="0">
              <a:solidFill>
                <a:srgbClr val="990033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-275061"/>
            <a:ext cx="85689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+mj-lt"/>
              </a:rPr>
              <a:t>      </a:t>
            </a:r>
          </a:p>
          <a:p>
            <a:r>
              <a:rPr lang="ru-RU" sz="4800" dirty="0">
                <a:solidFill>
                  <a:srgbClr val="004070"/>
                </a:solidFill>
                <a:latin typeface="+mj-lt"/>
              </a:rPr>
              <a:t> </a:t>
            </a:r>
            <a:r>
              <a:rPr lang="ru-RU" sz="4800" dirty="0" smtClean="0">
                <a:solidFill>
                  <a:srgbClr val="004070"/>
                </a:solidFill>
                <a:latin typeface="+mj-lt"/>
              </a:rPr>
              <a:t>        </a:t>
            </a:r>
            <a:endParaRPr lang="ru-RU" sz="4800" dirty="0" smtClean="0"/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прием маркировки текста – интерактивная система заметок для эффективного чтения и размышления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«галочка» (V)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отметьте в тексте уже известную вам информацию;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«плюс» (+)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отметьте новую информацию;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«минус» (–)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отмечается то, что идет вразрез с имеющимися у вас представлениями, то, о чем вы думали иначе;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«вопрос» (?)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отмечается то, что осталось непонятным и требует дополнительного изучения и понимания, то, о чем вы бы хотели узнать подробнее.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«восклицательный знак» (!)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отмечается то, что вызвало интерес  и желание узнать об этом больше.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436087" y="412645"/>
            <a:ext cx="45719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990033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1872699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+mj-lt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1520" y="571369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Приём РАФТ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31235" y="2924944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9 класс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: Представь себе, что ты – запятая. Расскажи о своей жизни в стране  Обособленных Членов Предложения.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5,6 класс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: представь, что ты – Имя Существительное. Расскажи о себе.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4871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4070"/>
                </a:solidFill>
              </a:rPr>
              <a:t>Ребёнок выбирает для себя некую роль, т.е. пишет или составляет устно текст не от своего лица.</a:t>
            </a:r>
            <a:endParaRPr lang="ru-RU" sz="2400" i="1" dirty="0">
              <a:solidFill>
                <a:srgbClr val="004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95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634839"/>
            <a:ext cx="856895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Приём  «Согласен – Не согласен» </a:t>
            </a:r>
            <a:r>
              <a:rPr lang="ru-RU" dirty="0" smtClean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риём, способствующий актуализации знаний учащихся и активизации мыслительной деятельности. </a:t>
            </a:r>
            <a:r>
              <a:rPr lang="ru-RU" dirty="0" smtClean="0">
                <a:solidFill>
                  <a:srgbClr val="004070"/>
                </a:solidFill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ает возможность быстро включить детей в мыслительную деятельность и логично перейти к изучению темы урока.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Формирует: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8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умение оценивать ситуацию или факты; 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8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умение анализировать информацию; 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8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умение отражать свое мнение.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Детям предлагается выразить свое отношение к ряду утверждений по правилу: согласен – «+», не согласен – «-». 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1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528" y="4185376"/>
            <a:ext cx="8640960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815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Пример:</a:t>
            </a:r>
          </a:p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Слово, имеющее одно лексическое значение, — однозначное.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Слова разные по звучанию, но сходные по своему лексиче­скому значению — это омонимы.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-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Словарный состав языка — лексика.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Слово, имеющее несколько лексических значений, — мно­гозначное.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Слово сходство по отношению к слову различие — антоним.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38150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33"/>
                </a:solidFill>
              </a:rPr>
              <a:t>Приём  “Корзина идей, понятий, имён”</a:t>
            </a:r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2291" name="Содержимое 3" descr="main-22f5f67b93be111bf6fd028425b84f5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8825" y="2125045"/>
            <a:ext cx="2952328" cy="3415289"/>
          </a:xfrm>
        </p:spPr>
      </p:pic>
      <p:pic>
        <p:nvPicPr>
          <p:cNvPr id="14344" name="Рисунок 8" descr="comimg163867us392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2" t="9375" r="13374" b="46875"/>
          <a:stretch>
            <a:fillRect/>
          </a:stretch>
        </p:blipFill>
        <p:spPr bwMode="auto">
          <a:xfrm>
            <a:off x="-3357563" y="-22860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comimg163867us3927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2" t="9375" r="13374" b="46875"/>
          <a:stretch>
            <a:fillRect/>
          </a:stretch>
        </p:blipFill>
        <p:spPr bwMode="auto">
          <a:xfrm>
            <a:off x="10404648" y="-2187624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44608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приоткрыть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6776" y="-13955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приподнять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96752" y="-15395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присесть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64704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привстать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48" y="1175213"/>
            <a:ext cx="894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Распредели слова по корзинкам. Своё решение объясни.</a:t>
            </a:r>
          </a:p>
        </p:txBody>
      </p:sp>
      <p:pic>
        <p:nvPicPr>
          <p:cNvPr id="13" name="Содержимое 3" descr="main-22f5f67b93be111bf6fd028425b84f5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86754" y="2018454"/>
            <a:ext cx="2843139" cy="3288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2619" y="4042361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лесного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5600" y="3337638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5600" y="4833241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лесничий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3164" y="2564900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лесник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1834777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Лесной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52619" y="5510315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лесному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Вариант приёма «Корзина»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16847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4070"/>
                </a:solidFill>
              </a:rPr>
              <a:t>Задач,   делаешь,  из-за туч,  молодежь,  шалаш,  хорош,  беречь, с крыш,  стричь,  пригож,  речь,  меч,  могуч.</a:t>
            </a:r>
            <a:endParaRPr lang="ru-RU" dirty="0" smtClean="0">
              <a:solidFill>
                <a:srgbClr val="00407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4070"/>
                </a:solidFill>
              </a:rPr>
              <a:t>Сколько корзин вам понадобится, чтобы распределить данные слова?</a:t>
            </a:r>
            <a:endParaRPr lang="ru-RU" sz="2400" i="1" dirty="0">
              <a:solidFill>
                <a:srgbClr val="0040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1490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4070"/>
                </a:solidFill>
              </a:rPr>
              <a:t>Возможны разные варианты ответов.</a:t>
            </a:r>
            <a:endParaRPr lang="ru-RU" sz="2400" i="1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/>
            </a:r>
            <a:br>
              <a:rPr lang="ru-RU" sz="4800" b="1" dirty="0" smtClean="0">
                <a:solidFill>
                  <a:srgbClr val="990033"/>
                </a:solidFill>
              </a:rPr>
            </a:br>
            <a:r>
              <a:rPr lang="ru-RU" sz="4800" b="1" dirty="0" smtClean="0">
                <a:solidFill>
                  <a:srgbClr val="990033"/>
                </a:solidFill>
              </a:rPr>
              <a:t>Приём «Формула ПОПС»</a:t>
            </a:r>
            <a:r>
              <a:rPr lang="ru-RU" sz="4800" dirty="0" smtClean="0">
                <a:solidFill>
                  <a:srgbClr val="990033"/>
                </a:solidFill>
              </a:rPr>
              <a:t/>
            </a:r>
            <a:br>
              <a:rPr lang="ru-RU" sz="4800" dirty="0" smtClean="0">
                <a:solidFill>
                  <a:srgbClr val="990033"/>
                </a:solidFill>
              </a:rPr>
            </a:br>
            <a:endParaRPr lang="ru-RU" sz="4800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4070"/>
                </a:solidFill>
              </a:rPr>
              <a:t>Формула ПОПС - учащимся предлагается написать четыре предложения,  отражающие следующие четыре момента ПОПС – формулы: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4070"/>
                </a:solidFill>
              </a:rPr>
              <a:t> </a:t>
            </a:r>
            <a:r>
              <a:rPr lang="ru-RU" sz="2000" b="1" dirty="0" smtClean="0">
                <a:solidFill>
                  <a:srgbClr val="004070"/>
                </a:solidFill>
              </a:rPr>
              <a:t>П – позиция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4070"/>
                </a:solidFill>
              </a:rPr>
              <a:t> О – объяснение (или обоснование)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4070"/>
                </a:solidFill>
              </a:rPr>
              <a:t> П – пример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4070"/>
                </a:solidFill>
              </a:rPr>
              <a:t> С – следствие (или суждение) </a:t>
            </a:r>
            <a:endParaRPr lang="ru-RU" sz="1600" dirty="0" smtClean="0">
              <a:solidFill>
                <a:srgbClr val="00407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Первое из предложений (позиция) должно начинаться со слов:</a:t>
            </a: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 </a:t>
            </a:r>
            <a:r>
              <a:rPr lang="ru-RU" sz="1600" b="1" dirty="0" smtClean="0">
                <a:solidFill>
                  <a:srgbClr val="004070"/>
                </a:solidFill>
              </a:rPr>
              <a:t>«Я считаю, что…».</a:t>
            </a:r>
          </a:p>
          <a:p>
            <a:pPr>
              <a:buNone/>
            </a:pPr>
            <a:endParaRPr lang="ru-RU" sz="1600" dirty="0" smtClean="0">
              <a:solidFill>
                <a:srgbClr val="00407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Второе предложение (объяснение, обоснование своей позиции) начинается со слов:</a:t>
            </a: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 </a:t>
            </a:r>
            <a:r>
              <a:rPr lang="ru-RU" sz="1600" b="1" dirty="0" smtClean="0">
                <a:solidFill>
                  <a:srgbClr val="004070"/>
                </a:solidFill>
              </a:rPr>
              <a:t>«Потому что …».</a:t>
            </a:r>
          </a:p>
          <a:p>
            <a:pPr>
              <a:buNone/>
            </a:pPr>
            <a:endParaRPr lang="ru-RU" sz="1600" dirty="0" smtClean="0">
              <a:solidFill>
                <a:srgbClr val="00407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Третье предложение (ориентированное на умение доказать правоту своей позиции на практике) начинается со слов:</a:t>
            </a: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 </a:t>
            </a:r>
            <a:r>
              <a:rPr lang="ru-RU" sz="1600" b="1" dirty="0" smtClean="0">
                <a:solidFill>
                  <a:srgbClr val="004070"/>
                </a:solidFill>
              </a:rPr>
              <a:t>«Я могу это доказать это на примере …».</a:t>
            </a:r>
          </a:p>
          <a:p>
            <a:pPr>
              <a:buNone/>
            </a:pPr>
            <a:endParaRPr lang="ru-RU" sz="1600" dirty="0" smtClean="0">
              <a:solidFill>
                <a:srgbClr val="00407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4070"/>
                </a:solidFill>
              </a:rPr>
              <a:t> И, наконец, четвертое предложение (следствие, суждение, выводы) начинается со слов: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4070"/>
                </a:solidFill>
              </a:rPr>
              <a:t> «Исходя из этого, я делаю вывод о том, что…».</a:t>
            </a:r>
          </a:p>
          <a:p>
            <a:pPr>
              <a:buNone/>
            </a:pPr>
            <a:endParaRPr lang="ru-RU" sz="1600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sz="4900" b="1" dirty="0" smtClean="0">
                <a:solidFill>
                  <a:srgbClr val="990033"/>
                </a:solidFill>
              </a:rPr>
              <a:t>Приём  “Лови ошибку</a:t>
            </a:r>
            <a:r>
              <a:rPr lang="ru-RU" b="1" dirty="0" smtClean="0">
                <a:solidFill>
                  <a:srgbClr val="990033"/>
                </a:solidFill>
              </a:rPr>
              <a:t>”</a:t>
            </a:r>
            <a:br>
              <a:rPr lang="ru-RU" b="1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4070"/>
                </a:solidFill>
              </a:rPr>
              <a:t>Формирует: </a:t>
            </a:r>
          </a:p>
          <a:p>
            <a:r>
              <a:rPr lang="ru-RU" sz="2600" b="1" dirty="0" smtClean="0">
                <a:solidFill>
                  <a:srgbClr val="004070"/>
                </a:solidFill>
              </a:rPr>
              <a:t>умение анализировать информацию; </a:t>
            </a:r>
          </a:p>
          <a:p>
            <a:r>
              <a:rPr lang="ru-RU" sz="2600" b="1" dirty="0" smtClean="0">
                <a:solidFill>
                  <a:srgbClr val="004070"/>
                </a:solidFill>
              </a:rPr>
              <a:t>умение применять знания в нестандартной ситуации; </a:t>
            </a:r>
          </a:p>
          <a:p>
            <a:r>
              <a:rPr lang="ru-RU" sz="2600" b="1" dirty="0" smtClean="0">
                <a:solidFill>
                  <a:srgbClr val="004070"/>
                </a:solidFill>
              </a:rPr>
              <a:t>умение критически оценивать полученную информацию.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4070"/>
                </a:solidFill>
              </a:rPr>
              <a:t>    </a:t>
            </a:r>
            <a:r>
              <a:rPr lang="ru-RU" sz="2600" i="1" dirty="0" smtClean="0">
                <a:solidFill>
                  <a:srgbClr val="004070"/>
                </a:solidFill>
              </a:rPr>
              <a:t>Предлагается информация, содержащая неизвестное количество ошибок. Учащиеся ищут ошибку группой или индивидуально, спорят, совещаются. Придя к определенному мнению, группа выбирает спикера.   Спикер передает результаты учителю или оглашает задание и результат его решения перед всем классом. </a:t>
            </a:r>
            <a:endParaRPr lang="ru-RU" sz="2600" i="1" dirty="0"/>
          </a:p>
        </p:txBody>
      </p:sp>
      <p:pic>
        <p:nvPicPr>
          <p:cNvPr id="46082" name="Picture 2" descr="http://www.proshkolu.ru/content/media/pic/std/2000000/1414000/1413047-edd259215483b7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7783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548680"/>
          <a:ext cx="8640960" cy="5400603"/>
        </p:xfrm>
        <a:graphic>
          <a:graphicData uri="http://schemas.openxmlformats.org/drawingml/2006/table">
            <a:tbl>
              <a:tblPr/>
              <a:tblGrid>
                <a:gridCol w="700488"/>
                <a:gridCol w="7940472"/>
              </a:tblGrid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№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Действия, которые нужно предпринять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Прочитать теоретический материал в учебнике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Составить план прочитанного текста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Рассказать изученный материал соседу по парте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Заполнить слепую таблицу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Обсудить с товарищами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Выписать ключевые слова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Рассказать изученный материал классу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C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Выполнить практические задания по теме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57195" marR="57195" marT="79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/>
            </a:r>
            <a:br>
              <a:rPr lang="ru-RU" b="1" dirty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Приём </a:t>
            </a:r>
            <a:r>
              <a:rPr lang="ru-RU" b="1" dirty="0">
                <a:solidFill>
                  <a:srgbClr val="990033"/>
                </a:solidFill>
              </a:rPr>
              <a:t>«Толстые и тонкие вопросы</a:t>
            </a:r>
            <a:r>
              <a:rPr lang="ru-RU" b="1" dirty="0" smtClean="0">
                <a:solidFill>
                  <a:srgbClr val="990033"/>
                </a:solidFill>
              </a:rPr>
              <a:t>»</a:t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altLang="ru-RU" sz="27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на уроках необходимо использовать таблицу: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/>
            </a:r>
            <a:br>
              <a:rPr lang="ru-RU" b="1" dirty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779856"/>
              </p:ext>
            </p:extLst>
          </p:nvPr>
        </p:nvGraphicFramePr>
        <p:xfrm>
          <a:off x="457200" y="1916832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       ?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*кто...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*что...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*когда...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*может...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*будет...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*мог ли...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*как звали...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*было ли...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*согласны ли вы...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*верно..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?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дайте объяснение, почему...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*почему вы думаете...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*почему вы считаете...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*в чем разница...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*предположите, что будет, если...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*что, если...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Уроки рефлексии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решают </a:t>
            </a:r>
            <a:r>
              <a:rPr lang="ru-RU" b="1" i="1" dirty="0" smtClean="0">
                <a:solidFill>
                  <a:srgbClr val="002060"/>
                </a:solidFill>
              </a:rPr>
              <a:t>целый ряд образовательных задач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позволяют </a:t>
            </a:r>
            <a:r>
              <a:rPr lang="ru-RU" b="1" u="sng" dirty="0" smtClean="0">
                <a:solidFill>
                  <a:srgbClr val="002060"/>
                </a:solidFill>
              </a:rPr>
              <a:t>обобщить </a:t>
            </a:r>
            <a:r>
              <a:rPr lang="ru-RU" b="1" u="sng" dirty="0">
                <a:solidFill>
                  <a:srgbClr val="002060"/>
                </a:solidFill>
              </a:rPr>
              <a:t>знания</a:t>
            </a:r>
            <a:r>
              <a:rPr lang="ru-RU" dirty="0" smtClean="0">
                <a:solidFill>
                  <a:srgbClr val="002060"/>
                </a:solidFill>
              </a:rPr>
              <a:t> на разных этапах изучения материала,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осуществить контроль </a:t>
            </a:r>
            <a:r>
              <a:rPr lang="ru-RU" dirty="0" smtClean="0">
                <a:solidFill>
                  <a:srgbClr val="002060"/>
                </a:solidFill>
              </a:rPr>
              <a:t>уровня владения понятиями и способами,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создать условия для </a:t>
            </a:r>
            <a:r>
              <a:rPr lang="ru-RU" dirty="0" smtClean="0">
                <a:solidFill>
                  <a:srgbClr val="002060"/>
                </a:solidFill>
              </a:rPr>
              <a:t>формирования действий </a:t>
            </a:r>
            <a:r>
              <a:rPr lang="ru-RU" b="1" u="sng" dirty="0">
                <a:solidFill>
                  <a:srgbClr val="002060"/>
                </a:solidFill>
              </a:rPr>
              <a:t>самооценки</a:t>
            </a:r>
            <a:r>
              <a:rPr lang="ru-RU" dirty="0" smtClean="0">
                <a:solidFill>
                  <a:srgbClr val="002060"/>
                </a:solidFill>
              </a:rPr>
              <a:t>, планирования собственной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1051"/>
            <a:ext cx="8229600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Приём «Диаграмма </a:t>
            </a:r>
            <a:r>
              <a:rPr lang="ru-RU" sz="4000" b="1" dirty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Венна» </a:t>
            </a:r>
          </a:p>
          <a:p>
            <a:pPr>
              <a:buNone/>
            </a:pPr>
            <a:endParaRPr lang="ru-RU" i="1" dirty="0" smtClean="0">
              <a:solidFill>
                <a:srgbClr val="00407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7638"/>
            <a:ext cx="86409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4070"/>
                </a:solidFill>
              </a:rPr>
              <a:t>Позволяет находить сходства и различия в чем-либо на базе приемов анализа и их синтеза</a:t>
            </a:r>
          </a:p>
          <a:p>
            <a:r>
              <a:rPr lang="ru-RU" sz="2400" i="1" dirty="0" smtClean="0">
                <a:solidFill>
                  <a:srgbClr val="004070"/>
                </a:solidFill>
              </a:rPr>
              <a:t>                          </a:t>
            </a:r>
            <a:r>
              <a:rPr lang="ru-RU" sz="2400" b="1" i="1" dirty="0" smtClean="0">
                <a:solidFill>
                  <a:srgbClr val="800000"/>
                </a:solidFill>
              </a:rPr>
              <a:t>Причастие                  Деепричастие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71600" y="2617967"/>
            <a:ext cx="4104456" cy="3197441"/>
          </a:xfrm>
          <a:prstGeom prst="ellipse">
            <a:avLst/>
          </a:prstGeom>
          <a:ln>
            <a:solidFill>
              <a:srgbClr val="000000"/>
            </a:solidFill>
            <a:rou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995936" y="2587744"/>
            <a:ext cx="4464496" cy="3227664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6001" y="3167257"/>
            <a:ext cx="191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Признаки</a:t>
            </a:r>
          </a:p>
          <a:p>
            <a:r>
              <a:rPr lang="ru-RU" dirty="0" smtClean="0"/>
              <a:t>причастия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167257"/>
            <a:ext cx="1549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Признаки</a:t>
            </a:r>
          </a:p>
          <a:p>
            <a:r>
              <a:rPr lang="ru-RU" dirty="0" smtClean="0"/>
              <a:t>деепричастия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35082" y="3541579"/>
            <a:ext cx="111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Объеди</a:t>
            </a:r>
            <a:endParaRPr lang="ru-RU" dirty="0" smtClean="0"/>
          </a:p>
          <a:p>
            <a:r>
              <a:rPr lang="ru-RU" dirty="0" err="1" smtClean="0"/>
              <a:t>няющие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798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Ромашка </a:t>
            </a:r>
            <a:r>
              <a:rPr lang="ru-RU" dirty="0" err="1" smtClean="0">
                <a:solidFill>
                  <a:srgbClr val="990033"/>
                </a:solidFill>
              </a:rPr>
              <a:t>Блума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4070"/>
                </a:solidFill>
              </a:rPr>
              <a:t>Шесть лепестков – шесть типов вопросов</a:t>
            </a:r>
          </a:p>
          <a:p>
            <a:pPr>
              <a:buNone/>
            </a:pPr>
            <a:endParaRPr lang="ru-RU" i="1" dirty="0" smtClean="0">
              <a:solidFill>
                <a:srgbClr val="00407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3" y="2996753"/>
            <a:ext cx="86409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5159" r="10753" b="15138"/>
          <a:stretch/>
        </p:blipFill>
        <p:spPr>
          <a:xfrm>
            <a:off x="2231739" y="1844824"/>
            <a:ext cx="47525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905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«</a:t>
            </a:r>
            <a:r>
              <a:rPr lang="ru-RU" b="1" dirty="0" err="1" smtClean="0">
                <a:solidFill>
                  <a:srgbClr val="990033"/>
                </a:solidFill>
              </a:rPr>
              <a:t>Плюс-минус-интересно</a:t>
            </a:r>
            <a:r>
              <a:rPr lang="ru-RU" b="1" dirty="0" smtClean="0">
                <a:solidFill>
                  <a:srgbClr val="990033"/>
                </a:solidFill>
              </a:rPr>
              <a:t>»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152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990033"/>
                </a:solidFill>
              </a:rPr>
              <a:t>Приём</a:t>
            </a:r>
            <a:r>
              <a:rPr lang="ru-RU" sz="3600" dirty="0" smtClean="0">
                <a:solidFill>
                  <a:srgbClr val="990033"/>
                </a:solidFill>
              </a:rPr>
              <a:t> </a:t>
            </a:r>
            <a:r>
              <a:rPr lang="ru-RU" sz="3600" b="1" dirty="0" smtClean="0">
                <a:solidFill>
                  <a:srgbClr val="990033"/>
                </a:solidFill>
              </a:rPr>
              <a:t>«Расскажи по схеме: </a:t>
            </a:r>
            <a:r>
              <a:rPr lang="ru-RU" sz="3600" b="1" u="sng" dirty="0" smtClean="0">
                <a:solidFill>
                  <a:srgbClr val="990033"/>
                </a:solidFill>
              </a:rPr>
              <a:t>Я знаю, я запомнил, я смог</a:t>
            </a:r>
            <a:r>
              <a:rPr lang="ru-RU" sz="3600" b="1" dirty="0" smtClean="0">
                <a:solidFill>
                  <a:srgbClr val="990033"/>
                </a:solidFill>
              </a:rPr>
              <a:t>»</a:t>
            </a:r>
            <a:endParaRPr lang="ru-RU" sz="3600" dirty="0">
              <a:solidFill>
                <a:srgbClr val="99003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424936" cy="22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«П»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«М»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«И»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990033"/>
                          </a:solidFill>
                        </a:rPr>
                        <a:t>Всё, что понравилось на уроке</a:t>
                      </a:r>
                      <a:endParaRPr lang="ru-RU" sz="2400" i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990033"/>
                          </a:solidFill>
                        </a:rPr>
                        <a:t>Всё, что не понравилось на уроке</a:t>
                      </a:r>
                      <a:endParaRPr lang="ru-RU" sz="2400" i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rgbClr val="990033"/>
                          </a:solidFill>
                        </a:rPr>
                        <a:t>Все любопытные факты и вопросы</a:t>
                      </a:r>
                      <a:r>
                        <a:rPr lang="ru-RU" sz="2400" i="1" baseline="0" dirty="0" smtClean="0">
                          <a:solidFill>
                            <a:srgbClr val="990033"/>
                          </a:solidFill>
                        </a:rPr>
                        <a:t> учителю</a:t>
                      </a:r>
                      <a:endParaRPr lang="ru-RU" sz="2400" i="1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ru-RU" sz="2400" i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Вопросы для этапа рефлексии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4070"/>
                </a:solidFill>
              </a:rPr>
              <a:t>Ваши главные результаты сегодня? Благодаря чему вам удалось их достичь?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4070"/>
                </a:solidFill>
              </a:rPr>
              <a:t> Какие трудности встретились во время выполнения задания, как вы их преодолевали? Какие идеи возникли во время выполнения задания?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4070"/>
                </a:solidFill>
              </a:rPr>
              <a:t>Вопросы и пожелания, возникшие в связи с темой урока.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46375" y="404664"/>
          <a:ext cx="8778603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Слайд" r:id="rId4" imgW="4570551" imgH="3427315" progId="PowerPoint.Template.12">
                  <p:embed/>
                </p:oleObj>
              </mc:Choice>
              <mc:Fallback>
                <p:oleObj name="Слайд" r:id="rId4" imgW="4570551" imgH="3427315" progId="PowerPoint.Templat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75" y="404664"/>
                        <a:ext cx="8778603" cy="5904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0033"/>
                </a:solidFill>
              </a:rPr>
              <a:t>Высказывания по кругу</a:t>
            </a:r>
            <a:endParaRPr lang="ru-RU" sz="4800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520279"/>
          </a:xfrm>
        </p:spPr>
        <p:txBody>
          <a:bodyPr numCol="3">
            <a:normAutofit fontScale="85000" lnSpcReduction="10000"/>
          </a:bodyPr>
          <a:lstStyle/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сегодня я узнал…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было интересно…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было трудно…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выполнял задания…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понял, что…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теперь я могу…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почувствовал, что…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приобрел…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научился…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у меня получилось 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смог…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я попробую…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меня удивило…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урок дал мне для жизни…</a:t>
            </a:r>
          </a:p>
          <a:p>
            <a:pPr lvl="0"/>
            <a:r>
              <a:rPr lang="ru-RU" sz="2400" b="1" dirty="0" smtClean="0">
                <a:solidFill>
                  <a:srgbClr val="004070"/>
                </a:solidFill>
              </a:rPr>
              <a:t>мне захотелось…</a:t>
            </a:r>
          </a:p>
          <a:p>
            <a:pPr>
              <a:buNone/>
            </a:pPr>
            <a:r>
              <a:rPr lang="ru-RU" b="1" dirty="0" smtClean="0">
                <a:solidFill>
                  <a:srgbClr val="004070"/>
                </a:solidFill>
              </a:rPr>
              <a:t/>
            </a:r>
            <a:br>
              <a:rPr lang="ru-RU" b="1" dirty="0" smtClean="0">
                <a:solidFill>
                  <a:srgbClr val="004070"/>
                </a:solidFill>
              </a:rPr>
            </a:br>
            <a:r>
              <a:rPr lang="ru-RU" b="1" dirty="0" smtClean="0">
                <a:solidFill>
                  <a:srgbClr val="004070"/>
                </a:solidFill>
              </a:rPr>
              <a:t> </a:t>
            </a:r>
          </a:p>
          <a:p>
            <a:endParaRPr lang="ru-RU" b="1" dirty="0">
              <a:solidFill>
                <a:srgbClr val="004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Самооценка активности и качества работы: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72677"/>
            <a:ext cx="85689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4070"/>
                </a:solidFill>
              </a:rPr>
              <a:t>«V»</a:t>
            </a:r>
            <a:r>
              <a:rPr lang="ru-RU" sz="2400" dirty="0" smtClean="0">
                <a:solidFill>
                  <a:srgbClr val="004070"/>
                </a:solidFill>
              </a:rPr>
              <a:t> -  ответил по просьбе учителя, но ответ не правильный</a:t>
            </a:r>
            <a:br>
              <a:rPr lang="ru-RU" sz="2400" dirty="0" smtClean="0">
                <a:solidFill>
                  <a:srgbClr val="004070"/>
                </a:solidFill>
              </a:rPr>
            </a:br>
            <a:r>
              <a:rPr lang="ru-RU" sz="2400" b="1" dirty="0" smtClean="0">
                <a:solidFill>
                  <a:srgbClr val="004070"/>
                </a:solidFill>
              </a:rPr>
              <a:t>«W»</a:t>
            </a:r>
            <a:r>
              <a:rPr lang="ru-RU" sz="2400" dirty="0" smtClean="0">
                <a:solidFill>
                  <a:srgbClr val="004070"/>
                </a:solidFill>
              </a:rPr>
              <a:t> -  ответил по просьбе учителя, ответ правильный</a:t>
            </a:r>
            <a:br>
              <a:rPr lang="ru-RU" sz="2400" dirty="0" smtClean="0">
                <a:solidFill>
                  <a:srgbClr val="004070"/>
                </a:solidFill>
              </a:rPr>
            </a:br>
            <a:r>
              <a:rPr lang="ru-RU" sz="2400" b="1" dirty="0" smtClean="0">
                <a:solidFill>
                  <a:srgbClr val="004070"/>
                </a:solidFill>
              </a:rPr>
              <a:t>«| »</a:t>
            </a:r>
            <a:r>
              <a:rPr lang="ru-RU" sz="2400" dirty="0" smtClean="0">
                <a:solidFill>
                  <a:srgbClr val="004070"/>
                </a:solidFill>
              </a:rPr>
              <a:t>  -  ответил по своей инициативе, но ответ не правильный</a:t>
            </a:r>
            <a:br>
              <a:rPr lang="ru-RU" sz="2400" dirty="0" smtClean="0">
                <a:solidFill>
                  <a:srgbClr val="004070"/>
                </a:solidFill>
              </a:rPr>
            </a:br>
            <a:r>
              <a:rPr lang="ru-RU" sz="2400" b="1" dirty="0" smtClean="0">
                <a:solidFill>
                  <a:srgbClr val="004070"/>
                </a:solidFill>
              </a:rPr>
              <a:t>«+»  -</a:t>
            </a:r>
            <a:r>
              <a:rPr lang="ru-RU" sz="2400" dirty="0" smtClean="0">
                <a:solidFill>
                  <a:srgbClr val="004070"/>
                </a:solidFill>
              </a:rPr>
              <a:t>  ответил по своей инициативе, ответ правильный</a:t>
            </a:r>
            <a:br>
              <a:rPr lang="ru-RU" sz="2400" dirty="0" smtClean="0">
                <a:solidFill>
                  <a:srgbClr val="004070"/>
                </a:solidFill>
              </a:rPr>
            </a:br>
            <a:r>
              <a:rPr lang="ru-RU" sz="2400" b="1" dirty="0" smtClean="0">
                <a:solidFill>
                  <a:srgbClr val="004070"/>
                </a:solidFill>
              </a:rPr>
              <a:t>«0»   </a:t>
            </a:r>
            <a:r>
              <a:rPr lang="ru-RU" sz="2400" dirty="0" smtClean="0">
                <a:solidFill>
                  <a:srgbClr val="004070"/>
                </a:solidFill>
              </a:rPr>
              <a:t>-  не ответил.</a:t>
            </a:r>
            <a:endParaRPr lang="ru-RU" sz="2400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упражнение «Комплимент»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3"/>
            <a:ext cx="7272808" cy="43924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4070"/>
                </a:solidFill>
              </a:rPr>
              <a:t>(Комплимент-похвала, Комплимент деловым качествам, Комплимент в чувствах)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407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4070"/>
                </a:solidFill>
              </a:rPr>
              <a:t> </a:t>
            </a:r>
            <a:r>
              <a:rPr lang="ru-RU" sz="2800" i="1" dirty="0" smtClean="0">
                <a:solidFill>
                  <a:srgbClr val="004070"/>
                </a:solidFill>
              </a:rPr>
              <a:t>Учащиеся оценивают вклад друг друга в урок и благодарят друг друга и учителя за проведенный урок. </a:t>
            </a:r>
          </a:p>
          <a:p>
            <a:pPr>
              <a:buNone/>
            </a:pPr>
            <a:endParaRPr lang="ru-RU" sz="2800" i="1" dirty="0" smtClean="0">
              <a:solidFill>
                <a:srgbClr val="004070"/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rgbClr val="004070"/>
                </a:solidFill>
              </a:rPr>
              <a:t>Такой вариант окончания урока дает возможность удовлетворения потребности в признании личностной значимости каждого.</a:t>
            </a:r>
            <a:endParaRPr lang="ru-RU" sz="2800" i="1" dirty="0">
              <a:solidFill>
                <a:srgbClr val="004070"/>
              </a:solidFill>
            </a:endParaRPr>
          </a:p>
        </p:txBody>
      </p:sp>
      <p:pic>
        <p:nvPicPr>
          <p:cNvPr id="60418" name="Picture 2" descr="http://jointhejoy.ru/sites/default/files/imagecache/post_image/%D0%BA%D0%B0%D1%80%D1%82%D0%B8%D0%BD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1779162" cy="1800784"/>
          </a:xfrm>
          <a:prstGeom prst="rect">
            <a:avLst/>
          </a:prstGeom>
          <a:noFill/>
        </p:spPr>
      </p:pic>
      <p:pic>
        <p:nvPicPr>
          <p:cNvPr id="5" name="Рисунок 4" descr="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700720"/>
            <a:ext cx="1634466" cy="144835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Техника «рефлексивная мишень»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1"/>
            <a:ext cx="4464496" cy="424847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 доске рисуется мишень, которая делится на сектора.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Обучающийся ставит метки в сектора соответственно оценке результата: чем ближе к центру мишени, тем результат выше. Затем проводят её краткий анализ.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788024" y="1844824"/>
            <a:ext cx="4038600" cy="34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94096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990033"/>
                </a:solidFill>
              </a:rPr>
              <a:t>Приём </a:t>
            </a:r>
            <a:r>
              <a:rPr lang="ru-RU" sz="6000" b="1" dirty="0" smtClean="0">
                <a:solidFill>
                  <a:srgbClr val="990033"/>
                </a:solidFill>
              </a:rPr>
              <a:t>«</a:t>
            </a:r>
            <a:r>
              <a:rPr lang="ru-RU" sz="6000" b="1" dirty="0" err="1" smtClean="0">
                <a:solidFill>
                  <a:srgbClr val="990033"/>
                </a:solidFill>
              </a:rPr>
              <a:t>синквейн</a:t>
            </a:r>
            <a:r>
              <a:rPr lang="ru-RU" sz="6000" b="1" dirty="0" smtClean="0">
                <a:solidFill>
                  <a:srgbClr val="990033"/>
                </a:solidFill>
              </a:rPr>
              <a:t>»</a:t>
            </a:r>
            <a:endParaRPr lang="ru-RU" sz="6000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rgbClr val="004070"/>
                </a:solidFill>
              </a:rPr>
              <a:t>Составляя </a:t>
            </a:r>
            <a:r>
              <a:rPr lang="ru-RU" sz="2800" i="1" dirty="0" err="1" smtClean="0">
                <a:solidFill>
                  <a:srgbClr val="004070"/>
                </a:solidFill>
              </a:rPr>
              <a:t>синквейн</a:t>
            </a:r>
            <a:r>
              <a:rPr lang="ru-RU" sz="2800" i="1" dirty="0" smtClean="0">
                <a:solidFill>
                  <a:srgbClr val="004070"/>
                </a:solidFill>
              </a:rPr>
              <a:t>, каждый ученик реализует свои таланты и способности: интеллектуальные, творческие, образные.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4070"/>
                </a:solidFill>
              </a:rPr>
              <a:t>Если задание выполнено правильно, то </a:t>
            </a:r>
            <a:r>
              <a:rPr lang="ru-RU" sz="2800" i="1" dirty="0" err="1" smtClean="0">
                <a:solidFill>
                  <a:srgbClr val="004070"/>
                </a:solidFill>
              </a:rPr>
              <a:t>синквейн</a:t>
            </a:r>
            <a:r>
              <a:rPr lang="ru-RU" sz="2800" i="1" dirty="0" smtClean="0">
                <a:solidFill>
                  <a:srgbClr val="004070"/>
                </a:solidFill>
              </a:rPr>
              <a:t> обязательно получится эмоциональным.</a:t>
            </a:r>
          </a:p>
          <a:p>
            <a:endParaRPr lang="ru-RU" dirty="0"/>
          </a:p>
        </p:txBody>
      </p:sp>
      <p:pic>
        <p:nvPicPr>
          <p:cNvPr id="65538" name="Picture 2" descr="http://nikschool1.ucoz.ru/_si/0/9485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4189"/>
            <a:ext cx="3240360" cy="299381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7077472" cy="1143000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990033"/>
                </a:solidFill>
              </a:rPr>
              <a:t>«Весь смысл жизни заключается в бесконечном завоевании неизвестного, в вечном усилии познать больше» </a:t>
            </a:r>
            <a:br>
              <a:rPr lang="ru-RU" sz="2800" b="1" i="1" dirty="0" smtClean="0">
                <a:solidFill>
                  <a:srgbClr val="990033"/>
                </a:solidFill>
              </a:rPr>
            </a:br>
            <a:r>
              <a:rPr lang="ru-RU" sz="2800" b="1" i="1" dirty="0" smtClean="0">
                <a:solidFill>
                  <a:srgbClr val="990033"/>
                </a:solidFill>
              </a:rPr>
              <a:t>Э.Золя</a:t>
            </a:r>
            <a:endParaRPr lang="ru-RU" sz="3600" b="1" i="1" dirty="0">
              <a:solidFill>
                <a:srgbClr val="990033"/>
              </a:solidFill>
            </a:endParaRPr>
          </a:p>
        </p:txBody>
      </p:sp>
      <p:pic>
        <p:nvPicPr>
          <p:cNvPr id="69634" name="Picture 2" descr="http://www.dkvartal.ru/system/ckeditor_assets/pictures/8521/content_asmq_owl.jpg?1359396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584176" cy="1559380"/>
          </a:xfrm>
          <a:prstGeom prst="rect">
            <a:avLst/>
          </a:prstGeom>
          <a:noFill/>
        </p:spPr>
      </p:pic>
      <p:pic>
        <p:nvPicPr>
          <p:cNvPr id="6" name="Picture 6" descr="http://franuk.com/images/stories/news/2011/02/ekz290508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2893982" cy="2169368"/>
          </a:xfrm>
          <a:prstGeom prst="rect">
            <a:avLst/>
          </a:prstGeom>
          <a:noFill/>
        </p:spPr>
      </p:pic>
      <p:pic>
        <p:nvPicPr>
          <p:cNvPr id="7" name="Picture 4" descr="http://www.kirovnet.ru/files/img/news/9621/16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28392"/>
            <a:ext cx="301095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990033"/>
                </a:solidFill>
              </a:rPr>
              <a:t>Сравним:</a:t>
            </a:r>
            <a:endParaRPr lang="ru-RU" sz="6000" b="1" dirty="0">
              <a:solidFill>
                <a:srgbClr val="99003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944817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27984"/>
                <a:gridCol w="4716016"/>
              </a:tblGrid>
              <a:tr h="869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Традиционные уроки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Уроки </a:t>
                      </a:r>
                      <a:r>
                        <a:rPr lang="ru-RU" sz="2800" dirty="0" err="1"/>
                        <a:t>деятельностной</a:t>
                      </a:r>
                      <a:r>
                        <a:rPr lang="ru-RU" sz="2800" dirty="0"/>
                        <a:t> направленности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237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Урок изучения  (объяснения) нового материала;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Урок закрепления знаний и формирования соответствующих умений и навыков;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Урок повторительно-обобщающего характера (линейное повторение)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Повторительно-обобщающий урок (системное повторение)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Урок коррекции знаний, умений и навыков (Урок работы над ошибками)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Комбинированный урок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3830" algn="l"/>
                          <a:tab pos="39243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Урок контроля знаний, умений и навыков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Урок </a:t>
                      </a:r>
                      <a:r>
                        <a:rPr lang="ru-RU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«открытия» нового знания; </a:t>
                      </a:r>
                      <a:endParaRPr lang="ru-RU" sz="28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Урок рефлексии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;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ru-RU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Урок 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общеметодологической </a:t>
                      </a:r>
                      <a:r>
                        <a:rPr lang="ru-RU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направленности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;</a:t>
                      </a: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ru-RU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Урок развивающего контроля.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36304"/>
            <a:ext cx="7077472" cy="1143000"/>
          </a:xfrm>
        </p:spPr>
        <p:txBody>
          <a:bodyPr>
            <a:noAutofit/>
          </a:bodyPr>
          <a:lstStyle/>
          <a:p>
            <a:pPr algn="r"/>
            <a:r>
              <a:rPr lang="ru-RU" sz="5400" b="1" i="1" dirty="0" smtClean="0">
                <a:solidFill>
                  <a:srgbClr val="990033"/>
                </a:solidFill>
              </a:rPr>
              <a:t>Спасибо за внимание!</a:t>
            </a:r>
            <a:endParaRPr lang="ru-RU" sz="5400" b="1" i="1" dirty="0">
              <a:solidFill>
                <a:srgbClr val="990033"/>
              </a:solidFill>
            </a:endParaRPr>
          </a:p>
        </p:txBody>
      </p:sp>
      <p:pic>
        <p:nvPicPr>
          <p:cNvPr id="69634" name="Picture 2" descr="http://www.dkvartal.ru/system/ckeditor_assets/pictures/8521/content_asmq_owl.jpg?1359396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584176" cy="15593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56992"/>
            <a:ext cx="7509520" cy="252028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9194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4070"/>
                </a:solidFill>
              </a:rPr>
              <a:t>Отличительной </a:t>
            </a:r>
            <a:r>
              <a:rPr lang="ru-RU" sz="4000" b="1" dirty="0" smtClean="0">
                <a:solidFill>
                  <a:srgbClr val="FF0000"/>
                </a:solidFill>
              </a:rPr>
              <a:t>особенностью урока рефлексии</a:t>
            </a:r>
            <a:r>
              <a:rPr lang="ru-RU" sz="4000" dirty="0" smtClean="0">
                <a:solidFill>
                  <a:srgbClr val="004070"/>
                </a:solidFill>
              </a:rPr>
              <a:t> от урока «открытия» нового знания является </a:t>
            </a:r>
            <a:r>
              <a:rPr lang="ru-RU" sz="4000" b="1" u="sng" dirty="0" smtClean="0">
                <a:solidFill>
                  <a:srgbClr val="FF0000"/>
                </a:solidFill>
              </a:rPr>
              <a:t>фиксирование и преодоление затруднений в собственных учебных действиях</a:t>
            </a:r>
            <a:r>
              <a:rPr lang="ru-RU" sz="4000" dirty="0" smtClean="0">
                <a:solidFill>
                  <a:srgbClr val="004070"/>
                </a:solidFill>
              </a:rPr>
              <a:t>, а не в учебном содержании. </a:t>
            </a:r>
          </a:p>
          <a:p>
            <a:pPr>
              <a:buNone/>
            </a:pPr>
            <a:endParaRPr lang="ru-RU" sz="4000" dirty="0" smtClean="0">
              <a:solidFill>
                <a:srgbClr val="004070"/>
              </a:solidFill>
            </a:endParaRPr>
          </a:p>
          <a:p>
            <a:endParaRPr lang="ru-RU" sz="4000" dirty="0">
              <a:solidFill>
                <a:srgbClr val="00407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692459"/>
            <a:ext cx="8496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Содержательная цель: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закрепление и при необходимости коррекция изученных способов действий - понятий, алгоритмов и т.д.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Деятельностная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цель: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формирование у учащихся способностей к рефлексии коррекционно-контрольного типа и реализации коррекционной нормы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(фиксирование собственных затруднений в деятельности, выявление их причин, построение и реализация проекта выхода из затруднения и т.д.).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486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33"/>
                </a:solidFill>
              </a:rPr>
              <a:t>Цели уроков рефлексии:</a:t>
            </a:r>
            <a:endParaRPr lang="ru-RU" sz="4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551778"/>
            <a:ext cx="864096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1) этап мотивации (самоопределения) к коррекционной деятельности;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2) этап актуализации и фиксации затруднений в индивидуальной деятельности;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3) этап локализации индивидуальных затруднений;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4) этап построения проекта коррекции выявленных затруднений;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5) этап реализации построенного проекта;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6) этап обобщения затруднений во внешней речи;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7) этап самостоятельной работы с самопроверкой по эталону;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8) этап включения в систему знаний и повторения;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9) этап рефлексии учебной деятельности на уроке.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33"/>
                </a:solidFill>
              </a:rPr>
              <a:t>Структура уроков рефлексии</a:t>
            </a:r>
            <a:endParaRPr lang="ru-RU" sz="4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9408" y="3501008"/>
            <a:ext cx="7414592" cy="6663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Приёмы работы </a:t>
            </a:r>
            <a:b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    уроках рефлексии </a:t>
            </a:r>
            <a:b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рамках реализации ФГОС </a:t>
            </a:r>
            <a:br>
              <a:rPr lang="ru-RU" sz="6000" b="1" spc="50" dirty="0" smtClean="0">
                <a:ln w="11430"/>
                <a:solidFill>
                  <a:srgbClr val="990033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 flipH="1">
            <a:off x="8964487" y="5229200"/>
            <a:ext cx="45719" cy="1628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i="1" dirty="0" smtClean="0">
              <a:solidFill>
                <a:srgbClr val="00407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226" y="379712"/>
            <a:ext cx="8219256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100" b="1" u="sng" dirty="0" smtClean="0">
                <a:solidFill>
                  <a:srgbClr val="990033"/>
                </a:solidFill>
              </a:rPr>
              <a:t>1. </a:t>
            </a:r>
            <a:r>
              <a:rPr lang="ru-RU" sz="3600" b="1" u="sng" dirty="0" smtClean="0">
                <a:solidFill>
                  <a:srgbClr val="990033"/>
                </a:solidFill>
              </a:rPr>
              <a:t>Этап мотивации (самоопределения)  к коррекционной деятельности (1-2 мин.)</a:t>
            </a:r>
            <a:r>
              <a:rPr lang="ru-RU" sz="4900" u="sng" dirty="0" smtClean="0">
                <a:solidFill>
                  <a:srgbClr val="990033"/>
                </a:solidFill>
              </a:rPr>
              <a:t/>
            </a:r>
            <a:br>
              <a:rPr lang="ru-RU" sz="4900" u="sng" dirty="0" smtClean="0">
                <a:solidFill>
                  <a:srgbClr val="990033"/>
                </a:solidFill>
              </a:rPr>
            </a:br>
            <a:endParaRPr lang="ru-RU" sz="4900" u="sng" dirty="0">
              <a:solidFill>
                <a:srgbClr val="990033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1670031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Цель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 этапа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4070"/>
                </a:solidFill>
                <a:effectLst/>
                <a:latin typeface="Arial" pitchFamily="34" charset="0"/>
                <a:ea typeface="Times New Roman" pitchFamily="18" charset="0"/>
              </a:rPr>
              <a:t>- включение обучающихся в учебную деятельность на личностно значимом уровне. 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00407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492896"/>
            <a:ext cx="47525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4070"/>
                </a:solidFill>
              </a:rPr>
              <a:t>Добрые пожелания друг другу;</a:t>
            </a:r>
          </a:p>
          <a:p>
            <a:r>
              <a:rPr lang="ru-RU" sz="2400" b="1" dirty="0" smtClean="0">
                <a:solidFill>
                  <a:srgbClr val="004070"/>
                </a:solidFill>
              </a:rPr>
              <a:t>Улыбнуться соседу и др.</a:t>
            </a:r>
          </a:p>
          <a:p>
            <a:endParaRPr lang="ru-RU" sz="2400" b="1" dirty="0">
              <a:solidFill>
                <a:srgbClr val="00407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524753"/>
            <a:ext cx="3863605" cy="248842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1918</Words>
  <Application>Microsoft Office PowerPoint</Application>
  <PresentationFormat>Экран (4:3)</PresentationFormat>
  <Paragraphs>300</Paragraphs>
  <Slides>40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Bookman Old Style</vt:lpstr>
      <vt:lpstr>Calibri</vt:lpstr>
      <vt:lpstr>Georgia</vt:lpstr>
      <vt:lpstr>Times New Roman</vt:lpstr>
      <vt:lpstr>Тема Office</vt:lpstr>
      <vt:lpstr>Слайд</vt:lpstr>
      <vt:lpstr>«Урок – это зеркало общей и педагогической культуры учителя, мерило его интеллектуального богатства, показатель его кругозора, эрудиции».  В.А.Сухомлинский </vt:lpstr>
      <vt:lpstr>Чтобы быть успешным необходимо:</vt:lpstr>
      <vt:lpstr>Уроки рефлексии</vt:lpstr>
      <vt:lpstr>Сравним:</vt:lpstr>
      <vt:lpstr>Презентация PowerPoint</vt:lpstr>
      <vt:lpstr>Презентация PowerPoint</vt:lpstr>
      <vt:lpstr>Презентация PowerPoint</vt:lpstr>
      <vt:lpstr>  Приёмы работы  на    уроках рефлексии  в рамках реализации ФГОС    </vt:lpstr>
      <vt:lpstr> 1. Этап мотивации (самоопределения)  к коррекционной деятельности (1-2 мин.) </vt:lpstr>
      <vt:lpstr>Высказывания философов, учёных  </vt:lpstr>
      <vt:lpstr>Притча, пословица</vt:lpstr>
      <vt:lpstr> Приём «Перепутанные логические цепочки» </vt:lpstr>
      <vt:lpstr>      Приём «Удивляй!» (сообщение интересных фактов по теме урока или грамматическом явлении, прочтение лингвистической сказки) Задание: определите, о какой части речи говорится в эпиграфе  Я в языке одни предметы называю,  Запомните, друзья, - вот главный мой секрет: Когда процесс и признак я обозначаю, То их всегда вам представляю как предмет.                                                                           П. Чесноков</vt:lpstr>
      <vt:lpstr> Нестандартный вход в урок</vt:lpstr>
      <vt:lpstr> 2. Этап актуализации и пробного учебного действия (5-8 мин) </vt:lpstr>
      <vt:lpstr>Пример слепого кластера</vt:lpstr>
      <vt:lpstr>   Правописание корней  «раст-ращ-рос» и «лаг-лож»                                            </vt:lpstr>
      <vt:lpstr>Прием «Сорбонки»</vt:lpstr>
      <vt:lpstr> Текст  с пропусками </vt:lpstr>
      <vt:lpstr>Решение лингвистической задачи </vt:lpstr>
      <vt:lpstr> Прием Инсерт </vt:lpstr>
      <vt:lpstr>Презентация PowerPoint</vt:lpstr>
      <vt:lpstr>Презентация PowerPoint</vt:lpstr>
      <vt:lpstr>Приём  “Корзина идей, понятий, имён”</vt:lpstr>
      <vt:lpstr>Вариант приёма «Корзина»</vt:lpstr>
      <vt:lpstr> Приём «Формула ПОПС» </vt:lpstr>
      <vt:lpstr> Приём  “Лови ошибку” </vt:lpstr>
      <vt:lpstr>Презентация PowerPoint</vt:lpstr>
      <vt:lpstr>    Приём «Толстые и тонкие вопросы» Для достижения цели на уроках необходимо использовать таблицу:   </vt:lpstr>
      <vt:lpstr> </vt:lpstr>
      <vt:lpstr>Ромашка Блума</vt:lpstr>
      <vt:lpstr>«Плюс-минус-интересно»</vt:lpstr>
      <vt:lpstr>Вопросы для этапа рефлексии</vt:lpstr>
      <vt:lpstr>Презентация PowerPoint</vt:lpstr>
      <vt:lpstr>Высказывания по кругу</vt:lpstr>
      <vt:lpstr>упражнение «Комплимент» </vt:lpstr>
      <vt:lpstr>Техника «рефлексивная мишень»</vt:lpstr>
      <vt:lpstr>Приём «синквейн»</vt:lpstr>
      <vt:lpstr>«Весь смысл жизни заключается в бесконечном завоевании неизвестного, в вечном усилии познать больше»  Э.Золя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рефлексии в рамках реализации ФГОС.  Этапы урока, виды деятельности и  приёмы работы на уроках русского языка и литературы   </dc:title>
  <cp:lastModifiedBy>OlgaBobrova</cp:lastModifiedBy>
  <cp:revision>61</cp:revision>
  <dcterms:modified xsi:type="dcterms:W3CDTF">2015-11-07T16:49:44Z</dcterms:modified>
</cp:coreProperties>
</file>